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79" r:id="rId2"/>
  </p:sldMasterIdLst>
  <p:notesMasterIdLst>
    <p:notesMasterId r:id="rId16"/>
  </p:notesMasterIdLst>
  <p:handoutMasterIdLst>
    <p:handoutMasterId r:id="rId17"/>
  </p:handoutMasterIdLst>
  <p:sldIdLst>
    <p:sldId id="269" r:id="rId3"/>
    <p:sldId id="279" r:id="rId4"/>
    <p:sldId id="274" r:id="rId5"/>
    <p:sldId id="275" r:id="rId6"/>
    <p:sldId id="280" r:id="rId7"/>
    <p:sldId id="282" r:id="rId8"/>
    <p:sldId id="278" r:id="rId9"/>
    <p:sldId id="291" r:id="rId10"/>
    <p:sldId id="292" r:id="rId11"/>
    <p:sldId id="289" r:id="rId12"/>
    <p:sldId id="285" r:id="rId13"/>
    <p:sldId id="288" r:id="rId14"/>
    <p:sldId id="290" r:id="rId15"/>
  </p:sldIdLst>
  <p:sldSz cx="12192000" cy="6858000"/>
  <p:notesSz cx="6858000" cy="9144000"/>
  <p:defaultTextStyle>
    <a:defPPr>
      <a:defRPr lang="de-DE"/>
    </a:defPPr>
    <a:lvl1pPr marL="0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1pPr>
    <a:lvl2pPr marL="402325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2pPr>
    <a:lvl3pPr marL="804649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3pPr>
    <a:lvl4pPr marL="1206974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4pPr>
    <a:lvl5pPr marL="1609298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5pPr>
    <a:lvl6pPr marL="2011623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6pPr>
    <a:lvl7pPr marL="241394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7pPr>
    <a:lvl8pPr marL="2816272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8pPr>
    <a:lvl9pPr marL="321859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 Retzlaff" initials="MR" lastIdx="34" clrIdx="0">
    <p:extLst>
      <p:ext uri="{19B8F6BF-5375-455C-9EA6-DF929625EA0E}">
        <p15:presenceInfo xmlns:p15="http://schemas.microsoft.com/office/powerpoint/2012/main" userId="874654ead53cf3b3" providerId="Windows Live"/>
      </p:ext>
    </p:extLst>
  </p:cmAuthor>
  <p:cmAuthor id="2" name="Lennart Kaussen" initials="LK" lastIdx="3" clrIdx="1">
    <p:extLst>
      <p:ext uri="{19B8F6BF-5375-455C-9EA6-DF929625EA0E}">
        <p15:presenceInfo xmlns:p15="http://schemas.microsoft.com/office/powerpoint/2012/main" userId="2e5805316ca2118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70AD47"/>
    <a:srgbClr val="5B9BD5"/>
    <a:srgbClr val="FFC000"/>
    <a:srgbClr val="FFE8CB"/>
    <a:srgbClr val="D5E3CF"/>
    <a:srgbClr val="D2DEEF"/>
    <a:srgbClr val="A4ABA1"/>
    <a:srgbClr val="7774AA"/>
    <a:srgbClr val="8BF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34"/>
  </p:normalViewPr>
  <p:slideViewPr>
    <p:cSldViewPr snapToGrid="0" snapToObjects="1" showGuides="1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379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8T18:08:16.853" idx="30">
    <p:pos x="7420" y="3336"/>
    <p:text>[1]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8T18:08:32.340" idx="31">
    <p:pos x="5736" y="738"/>
    <p:text>[2]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3:39.682" idx="6">
    <p:pos x="6348" y="69"/>
    <p:text>[3]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7:36.784" idx="16">
    <p:pos x="7384" y="158"/>
    <p:text>[3]</p:text>
    <p:extLst mod="1">
      <p:ext uri="{C676402C-5697-4E1C-873F-D02D1690AC5C}">
        <p15:threadingInfo xmlns:p15="http://schemas.microsoft.com/office/powerpoint/2012/main" timeZoneBias="-1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2-21T18:40:39.240" idx="1">
    <p:pos x="1961" y="2125"/>
    <p:text>[5]</p:text>
    <p:extLst>
      <p:ext uri="{C676402C-5697-4E1C-873F-D02D1690AC5C}">
        <p15:threadingInfo xmlns:p15="http://schemas.microsoft.com/office/powerpoint/2012/main" timeZoneBias="-60"/>
      </p:ext>
    </p:extLst>
  </p:cm>
  <p:cm authorId="2" dt="2019-12-21T18:40:58.086" idx="2">
    <p:pos x="4210" y="1931"/>
    <p:text>[4]</p:text>
    <p:extLst>
      <p:ext uri="{C676402C-5697-4E1C-873F-D02D1690AC5C}">
        <p15:threadingInfo xmlns:p15="http://schemas.microsoft.com/office/powerpoint/2012/main" timeZoneBias="-60"/>
      </p:ext>
    </p:extLst>
  </p:cm>
  <p:cm authorId="2" dt="2019-12-21T18:52:20.256" idx="3">
    <p:pos x="1950" y="2994"/>
    <p:text>[8]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8:03.645" idx="21">
    <p:pos x="6791" y="2157"/>
    <p:text>github screenshot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11:46.972" idx="27">
    <p:pos x="6653" y="2345"/>
    <p:text>[9]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AFE3A-2CA8-F64E-AFD3-48D0B181CB4E}" type="datetimeFigureOut">
              <a:rPr lang="de-DE" smtClean="0"/>
              <a:t>04.01.2020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372B8-5F40-0C4C-B862-72A561C79A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4A54A-5FDC-3640-9346-2A564B830E0C}" type="datetimeFigureOut">
              <a:rPr lang="de-DE" smtClean="0"/>
              <a:t>04.01.2020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8625A-4FE3-C044-A0AF-218DCEFA6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9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2"/>
          <a:stretch/>
        </p:blipFill>
        <p:spPr>
          <a:xfrm>
            <a:off x="0" y="0"/>
            <a:ext cx="12174830" cy="6858000"/>
          </a:xfrm>
          <a:prstGeom prst="rect">
            <a:avLst/>
          </a:prstGeom>
        </p:spPr>
      </p:pic>
      <p:sp>
        <p:nvSpPr>
          <p:cNvPr id="7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26. Juni 2017</a:t>
            </a:r>
          </a:p>
        </p:txBody>
      </p:sp>
      <p:sp>
        <p:nvSpPr>
          <p:cNvPr id="8" name="Textplatzhalt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228783" y="4035191"/>
            <a:ext cx="5509300" cy="5765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FontTx/>
              <a:buNone/>
              <a:defRPr sz="3000" baseline="0">
                <a:solidFill>
                  <a:schemeClr val="bg1"/>
                </a:solidFill>
                <a:latin typeface="Arial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Fakultätsmarke eingeben</a:t>
            </a:r>
          </a:p>
        </p:txBody>
      </p:sp>
      <p:sp>
        <p:nvSpPr>
          <p:cNvPr id="9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28785" y="4929326"/>
            <a:ext cx="5509298" cy="14714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 i="0">
                <a:solidFill>
                  <a:srgbClr val="626254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3000">
                <a:solidFill>
                  <a:srgbClr val="626254"/>
                </a:solidFill>
              </a:defRPr>
            </a:lvl2pPr>
            <a:lvl3pPr marL="914400" indent="0">
              <a:buNone/>
              <a:defRPr sz="3000">
                <a:solidFill>
                  <a:srgbClr val="626254"/>
                </a:solidFill>
              </a:defRPr>
            </a:lvl3pPr>
            <a:lvl4pPr marL="1371600" indent="0">
              <a:buNone/>
              <a:defRPr sz="3000">
                <a:solidFill>
                  <a:srgbClr val="626254"/>
                </a:solidFill>
              </a:defRPr>
            </a:lvl4pPr>
            <a:lvl5pPr marL="1828800" indent="0">
              <a:buNone/>
              <a:defRPr sz="3000"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Namen der Referenten eingeben</a:t>
            </a:r>
          </a:p>
        </p:txBody>
      </p:sp>
      <p:pic>
        <p:nvPicPr>
          <p:cNvPr id="10" name="Bild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6">
            <a:extLst>
              <a:ext uri="{FF2B5EF4-FFF2-40B4-BE49-F238E27FC236}">
                <a16:creationId xmlns:a16="http://schemas.microsoft.com/office/drawing/2014/main" id="{24EA107B-81B0-7240-B748-B5AC8894A0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016" y="6117336"/>
            <a:ext cx="1377788" cy="627582"/>
          </a:xfrm>
          <a:prstGeom prst="rect">
            <a:avLst/>
          </a:prstGeom>
        </p:spPr>
      </p:pic>
      <p:sp>
        <p:nvSpPr>
          <p:cNvPr id="9" name="Textplatzhalter 13">
            <a:extLst>
              <a:ext uri="{FF2B5EF4-FFF2-40B4-BE49-F238E27FC236}">
                <a16:creationId xmlns:a16="http://schemas.microsoft.com/office/drawing/2014/main" id="{A3E67D81-A08E-EC4B-8486-3AC4502262BE}"/>
              </a:ext>
            </a:extLst>
          </p:cNvPr>
          <p:cNvSpPr txBox="1">
            <a:spLocks/>
          </p:cNvSpPr>
          <p:nvPr userDrawn="1"/>
        </p:nvSpPr>
        <p:spPr>
          <a:xfrm>
            <a:off x="3687989" y="6190488"/>
            <a:ext cx="2203015" cy="39319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 err="1"/>
              <a:t>git</a:t>
            </a:r>
            <a:r>
              <a:rPr lang="de-DE" sz="1000" dirty="0"/>
              <a:t> - Versionskontrolle</a:t>
            </a:r>
          </a:p>
        </p:txBody>
      </p:sp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E19C7962-84F0-B349-BF6B-8D1C8500CD82}"/>
              </a:ext>
            </a:extLst>
          </p:cNvPr>
          <p:cNvSpPr txBox="1">
            <a:spLocks/>
          </p:cNvSpPr>
          <p:nvPr userDrawn="1"/>
        </p:nvSpPr>
        <p:spPr>
          <a:xfrm>
            <a:off x="6096000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/>
              <a:t>Fakultät der Technik</a:t>
            </a:r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40436BCE-D2D6-EA44-BAE1-EC3C5EF96EF3}"/>
              </a:ext>
            </a:extLst>
          </p:cNvPr>
          <p:cNvSpPr txBox="1">
            <a:spLocks/>
          </p:cNvSpPr>
          <p:nvPr userDrawn="1"/>
        </p:nvSpPr>
        <p:spPr>
          <a:xfrm>
            <a:off x="1335024" y="6190488"/>
            <a:ext cx="2203015" cy="15693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/>
              <a:pPr/>
              <a:t>‹Nr.›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516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000" kern="1200">
          <a:solidFill>
            <a:srgbClr val="62625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48" userDrawn="1">
          <p15:clr>
            <a:srgbClr val="F26B43"/>
          </p15:clr>
        </p15:guide>
        <p15:guide id="2" pos="853" userDrawn="1">
          <p15:clr>
            <a:srgbClr val="F26B43"/>
          </p15:clr>
        </p15:guide>
        <p15:guide id="3" pos="6844" userDrawn="1">
          <p15:clr>
            <a:srgbClr val="F26B43"/>
          </p15:clr>
        </p15:guide>
        <p15:guide id="4" orient="horz" pos="864" userDrawn="1">
          <p15:clr>
            <a:srgbClr val="F26B43"/>
          </p15:clr>
        </p15:guide>
        <p15:guide id="6" pos="3756" userDrawn="1">
          <p15:clr>
            <a:srgbClr val="F26B43"/>
          </p15:clr>
        </p15:guide>
        <p15:guide id="7" pos="39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3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3" userDrawn="1">
          <p15:clr>
            <a:srgbClr val="F26B43"/>
          </p15:clr>
        </p15:guide>
        <p15:guide id="3" pos="7391" userDrawn="1">
          <p15:clr>
            <a:srgbClr val="F26B43"/>
          </p15:clr>
        </p15:guide>
        <p15:guide id="4" orient="horz" pos="228" userDrawn="1">
          <p15:clr>
            <a:srgbClr val="F26B43"/>
          </p15:clr>
        </p15:guide>
        <p15:guide id="5" orient="horz" pos="4083" userDrawn="1">
          <p15:clr>
            <a:srgbClr val="F26B43"/>
          </p15:clr>
        </p15:guide>
        <p15:guide id="7" pos="3756" userDrawn="1">
          <p15:clr>
            <a:srgbClr val="F26B43"/>
          </p15:clr>
        </p15:guide>
        <p15:guide id="8" pos="39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comments" Target="../comments/comment6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5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>
            <a:extLst>
              <a:ext uri="{FF2B5EF4-FFF2-40B4-BE49-F238E27FC236}">
                <a16:creationId xmlns:a16="http://schemas.microsoft.com/office/drawing/2014/main" id="{DB90684E-4F48-C141-A043-7DA02DBB5F88}"/>
              </a:ext>
            </a:extLst>
          </p:cNvPr>
          <p:cNvSpPr txBox="1">
            <a:spLocks/>
          </p:cNvSpPr>
          <p:nvPr/>
        </p:nvSpPr>
        <p:spPr>
          <a:xfrm>
            <a:off x="6228783" y="3501791"/>
            <a:ext cx="5509300" cy="30416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r>
              <a:rPr lang="de-DE" dirty="0">
                <a:solidFill>
                  <a:srgbClr val="626254"/>
                </a:solidFill>
              </a:rPr>
              <a:t>Hochschule Pforzheim</a:t>
            </a:r>
            <a:br>
              <a:rPr lang="de-DE" dirty="0"/>
            </a:br>
            <a:r>
              <a:rPr lang="de-DE" dirty="0"/>
              <a:t>Fakultät der Technik</a:t>
            </a:r>
            <a:endParaRPr lang="de-DE" dirty="0">
              <a:solidFill>
                <a:srgbClr val="626254"/>
              </a:solidFill>
            </a:endParaRPr>
          </a:p>
          <a:p>
            <a:r>
              <a:rPr lang="de-DE" dirty="0">
                <a:solidFill>
                  <a:srgbClr val="626254"/>
                </a:solidFill>
              </a:rPr>
              <a:t>Entwicklung eines Tutorials für die Versionsverwaltung mit </a:t>
            </a:r>
          </a:p>
          <a:p>
            <a:r>
              <a:rPr lang="de-DE" sz="1800" dirty="0">
                <a:solidFill>
                  <a:srgbClr val="626254"/>
                </a:solidFill>
              </a:rPr>
              <a:t>Lennart </a:t>
            </a:r>
            <a:r>
              <a:rPr lang="de-DE" sz="1800" dirty="0" err="1">
                <a:solidFill>
                  <a:srgbClr val="626254"/>
                </a:solidFill>
              </a:rPr>
              <a:t>Kaussen</a:t>
            </a:r>
            <a:endParaRPr lang="de-DE" sz="1800" dirty="0">
              <a:solidFill>
                <a:srgbClr val="626254"/>
              </a:solidFill>
            </a:endParaRPr>
          </a:p>
          <a:p>
            <a:r>
              <a:rPr lang="de-DE" sz="1800" dirty="0">
                <a:solidFill>
                  <a:srgbClr val="626254"/>
                </a:solidFill>
              </a:rPr>
              <a:t>Marc Retzlaff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1338386" y="3593134"/>
            <a:ext cx="4622974" cy="1492250"/>
          </a:xfrm>
        </p:spPr>
        <p:txBody>
          <a:bodyPr/>
          <a:lstStyle/>
          <a:p>
            <a:r>
              <a:rPr lang="en-US" dirty="0"/>
              <a:t>2020-01-13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348781A-AA82-45D9-929F-ADA31C4B8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2971" y="5489442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90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A1B206-F9E9-4A60-A9DE-85CD6E714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Wartung - Kennzeichnen von Versionen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DFBCB5-2D87-4336-9288-DB95E45DC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Stand besitzt eine einzigartige Prüfsumme, Kommentar und Änderungsübersicht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Etiketten um Veröffentlichungen zu kennzeichnen (Tags)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pic>
        <p:nvPicPr>
          <p:cNvPr id="5" name="Grafik 4" descr="Ein Bild, das Uhr, Propeller enthält.&#10;&#10;Automatisch generierte Beschreibung">
            <a:extLst>
              <a:ext uri="{FF2B5EF4-FFF2-40B4-BE49-F238E27FC236}">
                <a16:creationId xmlns:a16="http://schemas.microsoft.com/office/drawing/2014/main" id="{F427FB63-E6FD-4B72-BF42-31893DD1E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424" y="3322040"/>
            <a:ext cx="4951151" cy="168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545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2EFF18-819C-435A-AE30-D290A4FF3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Automatischer Workflow - Pull </a:t>
            </a:r>
            <a:r>
              <a:rPr lang="de-DE" dirty="0" err="1"/>
              <a:t>Requests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F03015-B8A0-449B-B393-DF7DF7939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Spezielle Funktion über Hosting Anbieter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Vorschlag einer Änderung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Anwendung: Code Review, Open Source, Abstraktion</a:t>
            </a:r>
          </a:p>
        </p:txBody>
      </p:sp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531EB808-0178-446A-96B5-FD38236821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61" r="34758"/>
          <a:stretch/>
        </p:blipFill>
        <p:spPr>
          <a:xfrm>
            <a:off x="7048328" y="3700145"/>
            <a:ext cx="3530190" cy="182679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0C7B99A-7E05-47D4-9DF0-04B021655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748" y="3406834"/>
            <a:ext cx="2229306" cy="223714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34346DBF-7563-4DD8-AD10-E79AEEF85696}"/>
              </a:ext>
            </a:extLst>
          </p:cNvPr>
          <p:cNvSpPr txBox="1"/>
          <p:nvPr/>
        </p:nvSpPr>
        <p:spPr>
          <a:xfrm>
            <a:off x="2029114" y="5523879"/>
            <a:ext cx="1236717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Eigenes Archiv</a:t>
            </a:r>
          </a:p>
        </p:txBody>
      </p:sp>
      <p:pic>
        <p:nvPicPr>
          <p:cNvPr id="12" name="Grafik 11" descr="Fragezeichen">
            <a:extLst>
              <a:ext uri="{FF2B5EF4-FFF2-40B4-BE49-F238E27FC236}">
                <a16:creationId xmlns:a16="http://schemas.microsoft.com/office/drawing/2014/main" id="{89739364-7906-4F93-B9F5-5F4D33CE61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25318" y="3512590"/>
            <a:ext cx="612359" cy="61235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8A8D200-7651-49C8-B8D7-B728282A9569}"/>
              </a:ext>
            </a:extLst>
          </p:cNvPr>
          <p:cNvSpPr txBox="1"/>
          <p:nvPr/>
        </p:nvSpPr>
        <p:spPr>
          <a:xfrm>
            <a:off x="3265831" y="5526939"/>
            <a:ext cx="1405094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Referenz Archiv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CDB12A1F-F83C-4112-BFBA-58AFA43F2F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9894" y="508421"/>
            <a:ext cx="549270" cy="54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337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3DD13-D061-49BF-A875-D97D9C399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der Projektarbeit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91F23B-36B3-48D8-8B20-3DC2396F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Verständliche Aufarbeitung von </a:t>
            </a:r>
            <a:r>
              <a:rPr lang="de-DE" dirty="0" err="1"/>
              <a:t>git</a:t>
            </a:r>
            <a:r>
              <a:rPr lang="de-DE" dirty="0"/>
              <a:t> zur Erstellung von: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Visuelles Material zur Erklärung von </a:t>
            </a:r>
            <a:r>
              <a:rPr lang="de-DE" sz="2200" dirty="0" err="1"/>
              <a:t>git</a:t>
            </a:r>
            <a:endParaRPr lang="de-DE" dirty="0"/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Dokumentation eines Tutorials mit Fokus auf die Kommandozeile</a:t>
            </a:r>
          </a:p>
        </p:txBody>
      </p:sp>
      <p:pic>
        <p:nvPicPr>
          <p:cNvPr id="6" name="Grafik 5" descr="Ein Bild, das Mann, Person, haltend, suchend enthält.&#10;&#10;Automatisch generierte Beschreibung">
            <a:extLst>
              <a:ext uri="{FF2B5EF4-FFF2-40B4-BE49-F238E27FC236}">
                <a16:creationId xmlns:a16="http://schemas.microsoft.com/office/drawing/2014/main" id="{C4C9A6ED-6827-4CEF-8038-D75ED95FE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6310" y="3677280"/>
            <a:ext cx="2625213" cy="196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617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B4BDE2-7381-46FB-AB3F-73CB5C850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540912"/>
            <a:ext cx="9528944" cy="549271"/>
          </a:xfrm>
        </p:spPr>
        <p:txBody>
          <a:bodyPr/>
          <a:lstStyle/>
          <a:p>
            <a:r>
              <a:rPr lang="de-DE" dirty="0"/>
              <a:t>Bilderquellen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6D7D88-D093-4E02-8662-AED7BD45B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6" y="1378990"/>
            <a:ext cx="4538208" cy="4267200"/>
          </a:xfrm>
        </p:spPr>
        <p:txBody>
          <a:bodyPr/>
          <a:lstStyle/>
          <a:p>
            <a:r>
              <a:rPr lang="de-DE" sz="800" dirty="0"/>
              <a:t>[1] https://de.wikipedia.org/wiki/Datei:Git-logo.svg</a:t>
            </a:r>
          </a:p>
          <a:p>
            <a:r>
              <a:rPr lang="de-DE" sz="800" dirty="0"/>
              <a:t>[2] https://mccoyderek.files.wordpress.com/2016/07/team.jpg</a:t>
            </a:r>
          </a:p>
          <a:p>
            <a:r>
              <a:rPr lang="de-DE" sz="800" dirty="0"/>
              <a:t>[3] https://codesandbox.io/s/5243r3n82l?from-embed</a:t>
            </a:r>
          </a:p>
          <a:p>
            <a:r>
              <a:rPr lang="de-DE" sz="800" dirty="0"/>
              <a:t>[4] https://www.pngfly.com/png-87gk6i/</a:t>
            </a:r>
          </a:p>
          <a:p>
            <a:r>
              <a:rPr lang="de-DE" sz="800" dirty="0"/>
              <a:t>[5] https://pixabay.com/de/vectors/computer-bildschirm-schreibtisch-pc-303130/</a:t>
            </a:r>
          </a:p>
          <a:p>
            <a:r>
              <a:rPr lang="de-DE" sz="800" dirty="0"/>
              <a:t>[6] https://www.drdobbs.com/tools/three-way-merging-a-look-under-the-hood/240164902</a:t>
            </a:r>
          </a:p>
          <a:p>
            <a:r>
              <a:rPr lang="de-DE" sz="800" dirty="0"/>
              <a:t>[7] https://blog.cpanel.com/wp-content/uploads/2018/05/image2018-2-16_14-10-15.png</a:t>
            </a:r>
          </a:p>
          <a:p>
            <a:r>
              <a:rPr lang="de-DE" sz="800" dirty="0"/>
              <a:t>[8] https://icons.webtoolhub.com/icon-n92891-detail.aspx</a:t>
            </a:r>
          </a:p>
          <a:p>
            <a:r>
              <a:rPr lang="de-DE" sz="800" dirty="0"/>
              <a:t>[9] https://blog.cpanel.com/wp-content/uploads/2018/05/image2018-2-16_14-10-15.png</a:t>
            </a:r>
          </a:p>
        </p:txBody>
      </p:sp>
    </p:spTree>
    <p:extLst>
      <p:ext uri="{BB962C8B-B14F-4D97-AF65-F5344CB8AC3E}">
        <p14:creationId xmlns:p14="http://schemas.microsoft.com/office/powerpoint/2010/main" val="1873346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42F78B-A3D9-47B6-AA6F-923F5276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Software Entwicklung im Team vereinfacht!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BF61E75-5DE5-4439-BEDC-899C64F3B9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1200" y="1861319"/>
            <a:ext cx="5689600" cy="4267200"/>
          </a:xfr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16E5770E-C6F8-4AA4-BF60-72B23EEBA7CE}"/>
              </a:ext>
            </a:extLst>
          </p:cNvPr>
          <p:cNvSpPr txBox="1">
            <a:spLocks/>
          </p:cNvSpPr>
          <p:nvPr/>
        </p:nvSpPr>
        <p:spPr>
          <a:xfrm>
            <a:off x="1341546" y="1595848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/>
              <a:t>Wachsende Softwareanforderungen benötigen unterstützende Werkzeuge! </a:t>
            </a:r>
          </a:p>
        </p:txBody>
      </p:sp>
    </p:spTree>
    <p:extLst>
      <p:ext uri="{BB962C8B-B14F-4D97-AF65-F5344CB8AC3E}">
        <p14:creationId xmlns:p14="http://schemas.microsoft.com/office/powerpoint/2010/main" val="992026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Versionskontrolle! Warum, und weshalb </a:t>
            </a:r>
            <a:r>
              <a:rPr lang="de-DE" dirty="0" err="1"/>
              <a:t>git</a:t>
            </a:r>
            <a:r>
              <a:rPr lang="de-DE" dirty="0"/>
              <a:t>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Strukturierung - übersichtliche Abgrenzungen einzelner Stände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Parallelität - gleichzeitig entwickeln im Team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Nachweisbarkeit - detaillierte Nachverfolgung von Änderungen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Wartbarkeit – Kennzeichnung und Sprung zu alten Ständen</a:t>
            </a:r>
          </a:p>
        </p:txBody>
      </p:sp>
    </p:spTree>
    <p:extLst>
      <p:ext uri="{BB962C8B-B14F-4D97-AF65-F5344CB8AC3E}">
        <p14:creationId xmlns:p14="http://schemas.microsoft.com/office/powerpoint/2010/main" val="463410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14DB3B-5706-4E18-90FC-61E63DA6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</p:spPr>
        <p:txBody>
          <a:bodyPr/>
          <a:lstStyle/>
          <a:p>
            <a:r>
              <a:rPr lang="de-DE" dirty="0"/>
              <a:t>Strukturierung? Projektarchiv!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90AF64-2F85-4317-8D63-1FA593F45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8042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Speicherort für alles        Ordnerstruktur ist die Projektstruktur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Aneinanderreihen von Änderungen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Punkt entspricht einem Schnappschuss des Projekts (Commit)</a:t>
            </a:r>
          </a:p>
        </p:txBody>
      </p:sp>
      <p:pic>
        <p:nvPicPr>
          <p:cNvPr id="7" name="Grafik 6" descr="Ein Bild, das Objekt, Licht enthält.&#10;&#10;Automatisch generierte Beschreibung">
            <a:extLst>
              <a:ext uri="{FF2B5EF4-FFF2-40B4-BE49-F238E27FC236}">
                <a16:creationId xmlns:a16="http://schemas.microsoft.com/office/drawing/2014/main" id="{EE422300-E2D7-4F50-A9C7-462D63F19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002569" y="849860"/>
            <a:ext cx="3390900" cy="5867400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58EB409D-F030-42A3-B199-F3A0B2EF4A02}"/>
              </a:ext>
            </a:extLst>
          </p:cNvPr>
          <p:cNvCxnSpPr>
            <a:cxnSpLocks/>
          </p:cNvCxnSpPr>
          <p:nvPr/>
        </p:nvCxnSpPr>
        <p:spPr>
          <a:xfrm flipH="1">
            <a:off x="5515897" y="2852257"/>
            <a:ext cx="574061" cy="805343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B8C43523-97BF-42CA-A217-BC208A07F8CE}"/>
              </a:ext>
            </a:extLst>
          </p:cNvPr>
          <p:cNvSpPr/>
          <p:nvPr/>
        </p:nvSpPr>
        <p:spPr>
          <a:xfrm>
            <a:off x="4287407" y="1467478"/>
            <a:ext cx="353420" cy="243333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F103D4C-DB6D-4F16-ADED-B8CE21C6FFA2}"/>
              </a:ext>
            </a:extLst>
          </p:cNvPr>
          <p:cNvSpPr txBox="1"/>
          <p:nvPr/>
        </p:nvSpPr>
        <p:spPr>
          <a:xfrm>
            <a:off x="3902119" y="4982698"/>
            <a:ext cx="3591797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Visuelle Darstellung eines Projektarchivs im zeitlichen Verlauf</a:t>
            </a:r>
          </a:p>
        </p:txBody>
      </p:sp>
    </p:spTree>
    <p:extLst>
      <p:ext uri="{BB962C8B-B14F-4D97-AF65-F5344CB8AC3E}">
        <p14:creationId xmlns:p14="http://schemas.microsoft.com/office/powerpoint/2010/main" val="2505163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5FBEB5-1D5A-408B-BD3E-E3E43D92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970" y="600658"/>
            <a:ext cx="9528944" cy="549271"/>
          </a:xfrm>
        </p:spPr>
        <p:txBody>
          <a:bodyPr/>
          <a:lstStyle/>
          <a:p>
            <a:r>
              <a:rPr lang="de-DE" dirty="0"/>
              <a:t>Parallelität? Zweige (</a:t>
            </a:r>
            <a:r>
              <a:rPr lang="de-DE" dirty="0" err="1"/>
              <a:t>Branches</a:t>
            </a:r>
            <a:r>
              <a:rPr lang="de-DE" dirty="0"/>
              <a:t>)!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E44ED1-4DFA-41FE-8B6B-7285FBEBC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6" y="137100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Spielwiese für neue Ideen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Unterteilung von Kunden / Teams / Themen / Ansätzen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Zeitreisen leicht gemacht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dirty="0"/>
              <a:t> </a:t>
            </a:r>
            <a:r>
              <a:rPr lang="de-DE" sz="2200" dirty="0"/>
              <a:t>Weiterentwicklung an jedem Stand schnell und isoliert möglich</a:t>
            </a:r>
          </a:p>
        </p:txBody>
      </p:sp>
      <p:pic>
        <p:nvPicPr>
          <p:cNvPr id="2050" name="Picture 2" descr="https://media.discordapp.net/attachments/376001619076186112/658003256705941554/Unbenannt.PNG?width=441&amp;height=134">
            <a:extLst>
              <a:ext uri="{FF2B5EF4-FFF2-40B4-BE49-F238E27FC236}">
                <a16:creationId xmlns:a16="http://schemas.microsoft.com/office/drawing/2014/main" id="{974F39DD-56E7-44EA-90E4-76BA676F9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420" y="3467810"/>
            <a:ext cx="5541553" cy="168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8B06CFF3-AFD5-4830-92F6-1A562DABF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3728606"/>
              </p:ext>
            </p:extLst>
          </p:nvPr>
        </p:nvGraphicFramePr>
        <p:xfrm>
          <a:off x="6976307" y="3517710"/>
          <a:ext cx="2150915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50915">
                  <a:extLst>
                    <a:ext uri="{9D8B030D-6E8A-4147-A177-3AD203B41FA5}">
                      <a16:colId xmlns:a16="http://schemas.microsoft.com/office/drawing/2014/main" val="12511087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Änderungszweig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133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Hauptzweig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540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Entwicklungszweig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428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Themenzweig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72338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1545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ED8A3-6376-49CE-82E9-C0C916A9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Änderungen Zusammenführen! Wie?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7E7841-13EB-4D8E-A95B-341245709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Drei-Wege-</a:t>
            </a:r>
            <a:r>
              <a:rPr lang="de-DE" dirty="0" err="1"/>
              <a:t>Merge</a:t>
            </a:r>
            <a:r>
              <a:rPr lang="de-DE" dirty="0"/>
              <a:t>	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zwei Zweige automatisch zusammen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Konflikte benötigen manuelle Korrektur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52366A9-9041-4856-BEFF-D960849953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65"/>
          <a:stretch/>
        </p:blipFill>
        <p:spPr>
          <a:xfrm rot="5400000">
            <a:off x="6912193" y="2253216"/>
            <a:ext cx="4620032" cy="2208548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17475599-AAF0-4913-B37F-AC16D5552D13}"/>
              </a:ext>
            </a:extLst>
          </p:cNvPr>
          <p:cNvGrpSpPr/>
          <p:nvPr/>
        </p:nvGrpSpPr>
        <p:grpSpPr>
          <a:xfrm rot="5400000">
            <a:off x="7244243" y="3010085"/>
            <a:ext cx="4390894" cy="694810"/>
            <a:chOff x="5843263" y="1076696"/>
            <a:chExt cx="4390894" cy="694810"/>
          </a:xfrm>
        </p:grpSpPr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211AD333-06D2-49F6-8FF9-583455678F07}"/>
                </a:ext>
              </a:extLst>
            </p:cNvPr>
            <p:cNvSpPr/>
            <p:nvPr/>
          </p:nvSpPr>
          <p:spPr>
            <a:xfrm>
              <a:off x="8599804" y="1076696"/>
              <a:ext cx="251613" cy="257904"/>
            </a:xfrm>
            <a:prstGeom prst="ellipse">
              <a:avLst/>
            </a:prstGeom>
            <a:solidFill>
              <a:srgbClr val="5B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66CE9E4-CE74-414E-99E9-E206DF9B9DDD}"/>
                </a:ext>
              </a:extLst>
            </p:cNvPr>
            <p:cNvSpPr/>
            <p:nvPr/>
          </p:nvSpPr>
          <p:spPr>
            <a:xfrm>
              <a:off x="9290213" y="1513556"/>
              <a:ext cx="251613" cy="257904"/>
            </a:xfrm>
            <a:prstGeom prst="ellipse">
              <a:avLst/>
            </a:prstGeom>
            <a:solidFill>
              <a:srgbClr val="70AD4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6A981C0-9A50-40AA-9314-FA2CAA7FA556}"/>
                </a:ext>
              </a:extLst>
            </p:cNvPr>
            <p:cNvSpPr/>
            <p:nvPr/>
          </p:nvSpPr>
          <p:spPr>
            <a:xfrm>
              <a:off x="5843263" y="1513602"/>
              <a:ext cx="251613" cy="257904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56624B32-1F01-4637-98DC-CF19F641F849}"/>
                </a:ext>
              </a:extLst>
            </p:cNvPr>
            <p:cNvSpPr/>
            <p:nvPr/>
          </p:nvSpPr>
          <p:spPr>
            <a:xfrm>
              <a:off x="9982544" y="1513556"/>
              <a:ext cx="251613" cy="257904"/>
            </a:xfrm>
            <a:prstGeom prst="ellipse">
              <a:avLst/>
            </a:prstGeom>
            <a:solidFill>
              <a:srgbClr val="ED7D3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5D1FEE72-70E6-45A3-AB22-403A92D9D0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8086364"/>
              </p:ext>
            </p:extLst>
          </p:nvPr>
        </p:nvGraphicFramePr>
        <p:xfrm>
          <a:off x="1337149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Nebenzweig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hello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");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10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2" name="Tabelle 11">
            <a:extLst>
              <a:ext uri="{FF2B5EF4-FFF2-40B4-BE49-F238E27FC236}">
                <a16:creationId xmlns:a16="http://schemas.microsoft.com/office/drawing/2014/main" id="{AD2C45FA-C467-4A07-A4D5-6C790E3520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1191540"/>
              </p:ext>
            </p:extLst>
          </p:nvPr>
        </p:nvGraphicFramePr>
        <p:xfrm>
          <a:off x="3529374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Vorfahre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Print("bye");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5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F9C4B845-B89A-4280-ABB8-A10C905604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336690"/>
              </p:ext>
            </p:extLst>
          </p:nvPr>
        </p:nvGraphicFramePr>
        <p:xfrm>
          <a:off x="5721599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Hauptzweig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Print("bye");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20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result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);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4" name="Tabelle 13">
            <a:extLst>
              <a:ext uri="{FF2B5EF4-FFF2-40B4-BE49-F238E27FC236}">
                <a16:creationId xmlns:a16="http://schemas.microsoft.com/office/drawing/2014/main" id="{4CFB22C1-C749-4BD6-B353-4F8DA4899E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106386"/>
              </p:ext>
            </p:extLst>
          </p:nvPr>
        </p:nvGraphicFramePr>
        <p:xfrm>
          <a:off x="3529374" y="4593827"/>
          <a:ext cx="1910113" cy="1483360"/>
        </p:xfrm>
        <a:graphic>
          <a:graphicData uri="http://schemas.openxmlformats.org/drawingml/2006/table">
            <a:tbl>
              <a:tblPr firstRow="1" bandRow="1">
                <a:solidFill>
                  <a:schemeClr val="tx1"/>
                </a:solidFill>
                <a:tableStyleId>{21E4AEA4-8DFA-4A89-87EB-49C32662AFE0}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 err="1"/>
                        <a:t>Merge</a:t>
                      </a:r>
                      <a:r>
                        <a:rPr lang="de-DE" dirty="0"/>
                        <a:t>-Ergebnis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hello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");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20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result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);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sp>
        <p:nvSpPr>
          <p:cNvPr id="16" name="Rechteck 15">
            <a:extLst>
              <a:ext uri="{FF2B5EF4-FFF2-40B4-BE49-F238E27FC236}">
                <a16:creationId xmlns:a16="http://schemas.microsoft.com/office/drawing/2014/main" id="{EEA60C20-C1C4-48A6-AA6F-48BCB5F8BDBC}"/>
              </a:ext>
            </a:extLst>
          </p:cNvPr>
          <p:cNvSpPr/>
          <p:nvPr/>
        </p:nvSpPr>
        <p:spPr>
          <a:xfrm>
            <a:off x="1249961" y="3724712"/>
            <a:ext cx="6442744" cy="29361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D2F0EC4-5079-4A88-A4DF-CFC92C20FDD5}"/>
              </a:ext>
            </a:extLst>
          </p:cNvPr>
          <p:cNvSpPr txBox="1"/>
          <p:nvPr/>
        </p:nvSpPr>
        <p:spPr>
          <a:xfrm>
            <a:off x="7730845" y="3708273"/>
            <a:ext cx="774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rgbClr val="FF0000"/>
                </a:solidFill>
              </a:rPr>
              <a:t>Konflikt</a:t>
            </a:r>
          </a:p>
        </p:txBody>
      </p:sp>
    </p:spTree>
    <p:extLst>
      <p:ext uri="{BB962C8B-B14F-4D97-AF65-F5344CB8AC3E}">
        <p14:creationId xmlns:p14="http://schemas.microsoft.com/office/powerpoint/2010/main" val="2641991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7E93D-5270-42C7-BDCF-B0CA4094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„Ich hab das schon behoben?!“ – Arbeiten im Team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77084E-611E-474D-860C-5A997B7C3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Referenzarchiv welches allgemeinen Stand wiederspiegelt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Abgleich der Projektarchive untereinander 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Änderungen werden der Referenz hinzugefügt (Push)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Neues wird der Referenz entnommen (Pull)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906F9E7E-B64A-45DA-93E4-237A11ACB01D}"/>
              </a:ext>
            </a:extLst>
          </p:cNvPr>
          <p:cNvCxnSpPr/>
          <p:nvPr/>
        </p:nvCxnSpPr>
        <p:spPr>
          <a:xfrm>
            <a:off x="6115817" y="411993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Grafik 37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DBAF1409-ED28-4FF1-A5D8-FD2381932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9512" y="4216547"/>
            <a:ext cx="1209970" cy="829964"/>
          </a:xfrm>
          <a:prstGeom prst="rect">
            <a:avLst/>
          </a:prstGeom>
        </p:spPr>
      </p:pic>
      <p:pic>
        <p:nvPicPr>
          <p:cNvPr id="39" name="Grafik 38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1EFC323A-8831-4170-90EF-858164B9A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518" y="4216547"/>
            <a:ext cx="1209970" cy="829964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EF281A89-D651-4462-9C5F-88AA0D856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574" y="3771660"/>
            <a:ext cx="1274851" cy="1274851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BFE3D512-4DF7-4E40-8470-87270F196761}"/>
              </a:ext>
            </a:extLst>
          </p:cNvPr>
          <p:cNvSpPr txBox="1"/>
          <p:nvPr/>
        </p:nvSpPr>
        <p:spPr>
          <a:xfrm>
            <a:off x="5520360" y="5178291"/>
            <a:ext cx="1151277" cy="579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Referenz</a:t>
            </a:r>
          </a:p>
          <a:p>
            <a:pPr algn="ctr"/>
            <a:r>
              <a:rPr lang="de-DE" dirty="0"/>
              <a:t>Repository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A75DB576-51FA-4973-9CC7-5D4789EE5134}"/>
              </a:ext>
            </a:extLst>
          </p:cNvPr>
          <p:cNvCxnSpPr>
            <a:cxnSpLocks/>
          </p:cNvCxnSpPr>
          <p:nvPr/>
        </p:nvCxnSpPr>
        <p:spPr>
          <a:xfrm rot="10800000">
            <a:off x="4161801" y="4854011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1B3C86AE-CC8E-4E5B-B425-7F29C63E4653}"/>
              </a:ext>
            </a:extLst>
          </p:cNvPr>
          <p:cNvCxnSpPr/>
          <p:nvPr/>
        </p:nvCxnSpPr>
        <p:spPr>
          <a:xfrm>
            <a:off x="4161801" y="4486250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417F8C11-431D-4462-AA8C-1D423D42BBFC}"/>
              </a:ext>
            </a:extLst>
          </p:cNvPr>
          <p:cNvCxnSpPr/>
          <p:nvPr/>
        </p:nvCxnSpPr>
        <p:spPr>
          <a:xfrm>
            <a:off x="6843756" y="4854011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621D3AF3-3F63-43D4-8E1D-4C64B421C91E}"/>
              </a:ext>
            </a:extLst>
          </p:cNvPr>
          <p:cNvCxnSpPr>
            <a:cxnSpLocks/>
          </p:cNvCxnSpPr>
          <p:nvPr/>
        </p:nvCxnSpPr>
        <p:spPr>
          <a:xfrm rot="10800000">
            <a:off x="6843756" y="4486250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feld 52">
            <a:extLst>
              <a:ext uri="{FF2B5EF4-FFF2-40B4-BE49-F238E27FC236}">
                <a16:creationId xmlns:a16="http://schemas.microsoft.com/office/drawing/2014/main" id="{63E07D12-44B3-48C2-AE3A-F8ABE0AE1512}"/>
              </a:ext>
            </a:extLst>
          </p:cNvPr>
          <p:cNvSpPr txBox="1"/>
          <p:nvPr/>
        </p:nvSpPr>
        <p:spPr>
          <a:xfrm>
            <a:off x="7113984" y="419386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Push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A1F15CD1-43FF-437F-AD2D-CA8B5C11770F}"/>
              </a:ext>
            </a:extLst>
          </p:cNvPr>
          <p:cNvSpPr txBox="1"/>
          <p:nvPr/>
        </p:nvSpPr>
        <p:spPr>
          <a:xfrm>
            <a:off x="4412616" y="419386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Push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7B3BF966-5DEA-42CB-AC37-08399CA8CC66}"/>
              </a:ext>
            </a:extLst>
          </p:cNvPr>
          <p:cNvSpPr txBox="1"/>
          <p:nvPr/>
        </p:nvSpPr>
        <p:spPr>
          <a:xfrm>
            <a:off x="7166419" y="488669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Pull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C900428A-87CD-46BA-BC31-3DBEBE44F921}"/>
              </a:ext>
            </a:extLst>
          </p:cNvPr>
          <p:cNvSpPr txBox="1"/>
          <p:nvPr/>
        </p:nvSpPr>
        <p:spPr>
          <a:xfrm>
            <a:off x="4414819" y="488669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Pull</a:t>
            </a:r>
          </a:p>
        </p:txBody>
      </p:sp>
    </p:spTree>
    <p:extLst>
      <p:ext uri="{BB962C8B-B14F-4D97-AF65-F5344CB8AC3E}">
        <p14:creationId xmlns:p14="http://schemas.microsoft.com/office/powerpoint/2010/main" val="3871672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media.discordapp.net/attachments/376001619076186112/658007051120672799/Unbenannt.PNG">
            <a:extLst>
              <a:ext uri="{FF2B5EF4-FFF2-40B4-BE49-F238E27FC236}">
                <a16:creationId xmlns:a16="http://schemas.microsoft.com/office/drawing/2014/main" id="{B1EE1E7D-7207-4C6A-BE42-0632B7CE9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382" y="2699779"/>
            <a:ext cx="4690138" cy="1116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24E7702-234E-48E5-9629-9ACDA64A0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29" y="600658"/>
            <a:ext cx="10344294" cy="549271"/>
          </a:xfrm>
        </p:spPr>
        <p:txBody>
          <a:bodyPr>
            <a:normAutofit/>
          </a:bodyPr>
          <a:lstStyle/>
          <a:p>
            <a:r>
              <a:rPr lang="de-DE" dirty="0"/>
              <a:t>„Seit wann gibt es diese Funktion?“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42C26E-7EC2-41B1-846A-FAA11A75E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Zeilenweise Nachverfolgung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Schnelle Suche von Änderungen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r>
              <a:rPr lang="de-DE" dirty="0"/>
              <a:t>	 4f3c Fixed </a:t>
            </a:r>
            <a:r>
              <a:rPr lang="de-DE" dirty="0" err="1"/>
              <a:t>Issue</a:t>
            </a:r>
            <a:r>
              <a:rPr lang="de-DE" dirty="0"/>
              <a:t> #3 - Max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26629F1-5656-4C5B-B3F2-FCF327082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865" y="2733689"/>
            <a:ext cx="1390622" cy="1390622"/>
          </a:xfrm>
          <a:prstGeom prst="rect">
            <a:avLst/>
          </a:prstGeom>
        </p:spPr>
      </p:pic>
      <p:pic>
        <p:nvPicPr>
          <p:cNvPr id="9" name="Grafik 8" descr="Hinzufügen">
            <a:extLst>
              <a:ext uri="{FF2B5EF4-FFF2-40B4-BE49-F238E27FC236}">
                <a16:creationId xmlns:a16="http://schemas.microsoft.com/office/drawing/2014/main" id="{45BBEECF-A4C0-4E2B-9B23-82C3CB654B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0528" y="4484693"/>
            <a:ext cx="385194" cy="385194"/>
          </a:xfrm>
          <a:prstGeom prst="rect">
            <a:avLst/>
          </a:prstGeom>
        </p:spPr>
      </p:pic>
      <p:sp>
        <p:nvSpPr>
          <p:cNvPr id="10" name="Minuszeichen 9">
            <a:extLst>
              <a:ext uri="{FF2B5EF4-FFF2-40B4-BE49-F238E27FC236}">
                <a16:creationId xmlns:a16="http://schemas.microsoft.com/office/drawing/2014/main" id="{0A487ADE-8D07-461A-B400-5670FCADE7DC}"/>
              </a:ext>
            </a:extLst>
          </p:cNvPr>
          <p:cNvSpPr/>
          <p:nvPr/>
        </p:nvSpPr>
        <p:spPr>
          <a:xfrm>
            <a:off x="2340528" y="5574962"/>
            <a:ext cx="384165" cy="14449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2" name="Grafik 11" descr="Hinzufügen">
            <a:extLst>
              <a:ext uri="{FF2B5EF4-FFF2-40B4-BE49-F238E27FC236}">
                <a16:creationId xmlns:a16="http://schemas.microsoft.com/office/drawing/2014/main" id="{B3C72B77-2EC4-495F-AC63-8453344B0C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0527" y="4969256"/>
            <a:ext cx="385194" cy="385194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BE1913D-C5EF-4DF2-B98B-679DD25A0DC4}"/>
              </a:ext>
            </a:extLst>
          </p:cNvPr>
          <p:cNvSpPr txBox="1"/>
          <p:nvPr/>
        </p:nvSpPr>
        <p:spPr>
          <a:xfrm>
            <a:off x="2818001" y="4509231"/>
            <a:ext cx="6829338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20: // Umrechnungsfaktor ist 100 (</a:t>
            </a:r>
            <a:r>
              <a:rPr lang="de-DE" dirty="0" err="1">
                <a:latin typeface="Consolas" panose="020B0609020204030204" pitchFamily="49" charset="0"/>
              </a:rPr>
              <a:t>Issue</a:t>
            </a:r>
            <a:r>
              <a:rPr lang="de-DE" dirty="0">
                <a:latin typeface="Consolas" panose="020B0609020204030204" pitchFamily="49" charset="0"/>
              </a:rPr>
              <a:t> #3)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1EAC360-44C4-404C-A54C-705201636D7E}"/>
              </a:ext>
            </a:extLst>
          </p:cNvPr>
          <p:cNvSpPr txBox="1"/>
          <p:nvPr/>
        </p:nvSpPr>
        <p:spPr>
          <a:xfrm>
            <a:off x="2830939" y="4997749"/>
            <a:ext cx="347758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21: b = a / 100;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7784E7D-EF95-4DA5-8643-28E75B9E7E98}"/>
              </a:ext>
            </a:extLst>
          </p:cNvPr>
          <p:cNvSpPr txBox="1"/>
          <p:nvPr/>
        </p:nvSpPr>
        <p:spPr>
          <a:xfrm>
            <a:off x="2830938" y="5477760"/>
            <a:ext cx="332658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20: b = a / 10;</a:t>
            </a:r>
          </a:p>
        </p:txBody>
      </p:sp>
    </p:spTree>
    <p:extLst>
      <p:ext uri="{BB962C8B-B14F-4D97-AF65-F5344CB8AC3E}">
        <p14:creationId xmlns:p14="http://schemas.microsoft.com/office/powerpoint/2010/main" val="8200783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FC1099-1F84-4137-87A2-0E17A27CB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Automatische Datensicherung!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F3BAD6-88A5-4A2D-9579-84F8D0F3B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besitzt alles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Einfache Wiederherstellung bestehender Stände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Integrierter Zwischenspeicher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95EE8A7-B7D8-4A7D-8F52-05B47DE8A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0541" y="3129092"/>
            <a:ext cx="1274851" cy="1274851"/>
          </a:xfrm>
          <a:prstGeom prst="rect">
            <a:avLst/>
          </a:prstGeom>
        </p:spPr>
      </p:pic>
      <p:pic>
        <p:nvPicPr>
          <p:cNvPr id="5" name="Grafik 4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67949600-5E27-466A-8382-50CEEF045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737" y="3583043"/>
            <a:ext cx="1209970" cy="829964"/>
          </a:xfrm>
          <a:prstGeom prst="rect">
            <a:avLst/>
          </a:prstGeom>
        </p:spPr>
      </p:pic>
      <p:pic>
        <p:nvPicPr>
          <p:cNvPr id="6" name="Grafik 5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0D3142E9-B5C8-468A-A514-7250F5A36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7848" y="3583043"/>
            <a:ext cx="1209970" cy="829964"/>
          </a:xfrm>
          <a:prstGeom prst="rect">
            <a:avLst/>
          </a:prstGeom>
        </p:spPr>
      </p:pic>
      <p:pic>
        <p:nvPicPr>
          <p:cNvPr id="7" name="Grafik 6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887A0620-3F40-49BE-B1BF-D46E56617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804" y="3583043"/>
            <a:ext cx="1209970" cy="829964"/>
          </a:xfrm>
          <a:prstGeom prst="rect">
            <a:avLst/>
          </a:prstGeom>
        </p:spPr>
      </p:pic>
      <p:pic>
        <p:nvPicPr>
          <p:cNvPr id="8" name="Grafik 7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03EA6EA4-48BD-4521-9FF4-1A2CD9C25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0776" y="3583043"/>
            <a:ext cx="1209970" cy="829964"/>
          </a:xfrm>
          <a:prstGeom prst="rect">
            <a:avLst/>
          </a:prstGeom>
        </p:spPr>
      </p:pic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30B9DC6-DD71-4DB0-9105-95A7112DF475}"/>
              </a:ext>
            </a:extLst>
          </p:cNvPr>
          <p:cNvCxnSpPr>
            <a:cxnSpLocks/>
          </p:cNvCxnSpPr>
          <p:nvPr/>
        </p:nvCxnSpPr>
        <p:spPr>
          <a:xfrm>
            <a:off x="2667699" y="3020035"/>
            <a:ext cx="6728062" cy="0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2105D0AB-5331-4E2D-9A6A-997ED0F54138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2666722" y="3020035"/>
            <a:ext cx="0" cy="563008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7602F090-0806-4F9D-BCE9-1A753C07979F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4477783" y="3020035"/>
            <a:ext cx="5050" cy="563008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2C7BB369-8A48-4B91-BCE1-84E86D08AD93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7753100" y="3020035"/>
            <a:ext cx="2689" cy="563008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07251D97-E087-4BE8-8A30-6144872905F5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9395761" y="3020035"/>
            <a:ext cx="0" cy="563008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37CFB542-F13B-4B8E-9476-C573A5ABD4ED}"/>
              </a:ext>
            </a:extLst>
          </p:cNvPr>
          <p:cNvCxnSpPr>
            <a:cxnSpLocks/>
          </p:cNvCxnSpPr>
          <p:nvPr/>
        </p:nvCxnSpPr>
        <p:spPr>
          <a:xfrm flipV="1">
            <a:off x="6115817" y="3020035"/>
            <a:ext cx="0" cy="687897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>
            <a:extLst>
              <a:ext uri="{FF2B5EF4-FFF2-40B4-BE49-F238E27FC236}">
                <a16:creationId xmlns:a16="http://schemas.microsoft.com/office/drawing/2014/main" id="{279ED3D3-B05F-45AA-BE4A-090A6FD72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7254" y="4789121"/>
            <a:ext cx="857069" cy="857069"/>
          </a:xfrm>
          <a:prstGeom prst="rect">
            <a:avLst/>
          </a:prstGeom>
        </p:spPr>
      </p:pic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2FE7012A-0304-4997-9F94-55F27657E5A6}"/>
              </a:ext>
            </a:extLst>
          </p:cNvPr>
          <p:cNvCxnSpPr>
            <a:stCxn id="22" idx="0"/>
            <a:endCxn id="7" idx="2"/>
          </p:cNvCxnSpPr>
          <p:nvPr/>
        </p:nvCxnSpPr>
        <p:spPr>
          <a:xfrm flipV="1">
            <a:off x="7755789" y="4413007"/>
            <a:ext cx="0" cy="376114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>
            <a:extLst>
              <a:ext uri="{FF2B5EF4-FFF2-40B4-BE49-F238E27FC236}">
                <a16:creationId xmlns:a16="http://schemas.microsoft.com/office/drawing/2014/main" id="{3BFC58B5-7BFB-4599-BDCA-92CF48DB3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7226" y="4789121"/>
            <a:ext cx="857069" cy="857069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66267B77-6DE6-40DB-8B11-8B1B626BC33C}"/>
              </a:ext>
            </a:extLst>
          </p:cNvPr>
          <p:cNvCxnSpPr/>
          <p:nvPr/>
        </p:nvCxnSpPr>
        <p:spPr>
          <a:xfrm flipV="1">
            <a:off x="9395761" y="4413007"/>
            <a:ext cx="0" cy="376114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0DD13EE5-FAB8-4F19-A09D-477DAADE6A29}"/>
              </a:ext>
            </a:extLst>
          </p:cNvPr>
          <p:cNvCxnSpPr/>
          <p:nvPr/>
        </p:nvCxnSpPr>
        <p:spPr>
          <a:xfrm flipV="1">
            <a:off x="2666721" y="4425988"/>
            <a:ext cx="0" cy="376114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52A8E32B-3D48-4C94-BA4C-AB7C9C0851DF}"/>
              </a:ext>
            </a:extLst>
          </p:cNvPr>
          <p:cNvCxnSpPr/>
          <p:nvPr/>
        </p:nvCxnSpPr>
        <p:spPr>
          <a:xfrm flipV="1">
            <a:off x="4477783" y="4413007"/>
            <a:ext cx="0" cy="376114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68BE33FA-FB56-408B-8BC5-68C1E4990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8187" y="4753464"/>
            <a:ext cx="857069" cy="857069"/>
          </a:xfrm>
          <a:prstGeom prst="rect">
            <a:avLst/>
          </a:prstGeo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id="{5D1C7E7D-EF6C-4A73-A6E7-AE1517E3B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4298" y="4789120"/>
            <a:ext cx="857069" cy="857069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1CCAD66F-F1DE-4118-B92E-55F978CCE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3860" y="4789119"/>
            <a:ext cx="857069" cy="857069"/>
          </a:xfrm>
          <a:prstGeom prst="rect">
            <a:avLst/>
          </a:prstGeom>
        </p:spPr>
      </p:pic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F33BD6B8-2D31-4D60-A25F-09F0C4338CFD}"/>
              </a:ext>
            </a:extLst>
          </p:cNvPr>
          <p:cNvCxnSpPr>
            <a:cxnSpLocks/>
            <a:stCxn id="35" idx="0"/>
            <a:endCxn id="4" idx="2"/>
          </p:cNvCxnSpPr>
          <p:nvPr/>
        </p:nvCxnSpPr>
        <p:spPr>
          <a:xfrm flipV="1">
            <a:off x="6112395" y="4403943"/>
            <a:ext cx="5572" cy="385176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feld 38">
            <a:extLst>
              <a:ext uri="{FF2B5EF4-FFF2-40B4-BE49-F238E27FC236}">
                <a16:creationId xmlns:a16="http://schemas.microsoft.com/office/drawing/2014/main" id="{EBBA6C05-3B10-4CFA-8C79-4155E8E3D7F1}"/>
              </a:ext>
            </a:extLst>
          </p:cNvPr>
          <p:cNvSpPr txBox="1"/>
          <p:nvPr/>
        </p:nvSpPr>
        <p:spPr>
          <a:xfrm>
            <a:off x="2140109" y="5651181"/>
            <a:ext cx="10532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Repository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BE06A7F1-E777-4D4A-8A25-92A9847C0730}"/>
              </a:ext>
            </a:extLst>
          </p:cNvPr>
          <p:cNvSpPr txBox="1"/>
          <p:nvPr/>
        </p:nvSpPr>
        <p:spPr>
          <a:xfrm>
            <a:off x="7307551" y="5622590"/>
            <a:ext cx="10532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Repository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BC925A6C-4B6E-4F73-803A-C5FFDBC74A97}"/>
              </a:ext>
            </a:extLst>
          </p:cNvPr>
          <p:cNvSpPr txBox="1"/>
          <p:nvPr/>
        </p:nvSpPr>
        <p:spPr>
          <a:xfrm>
            <a:off x="8916893" y="5646188"/>
            <a:ext cx="10532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Repository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4F115AD0-8538-40E2-8555-A36C35A9731F}"/>
              </a:ext>
            </a:extLst>
          </p:cNvPr>
          <p:cNvSpPr txBox="1"/>
          <p:nvPr/>
        </p:nvSpPr>
        <p:spPr>
          <a:xfrm>
            <a:off x="3956221" y="5646188"/>
            <a:ext cx="10532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Repository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67A21B84-669C-44A1-81D7-91A6F402B77A}"/>
              </a:ext>
            </a:extLst>
          </p:cNvPr>
          <p:cNvSpPr txBox="1"/>
          <p:nvPr/>
        </p:nvSpPr>
        <p:spPr>
          <a:xfrm>
            <a:off x="5672987" y="5651181"/>
            <a:ext cx="10532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Repository</a:t>
            </a:r>
          </a:p>
        </p:txBody>
      </p:sp>
    </p:spTree>
    <p:extLst>
      <p:ext uri="{BB962C8B-B14F-4D97-AF65-F5344CB8AC3E}">
        <p14:creationId xmlns:p14="http://schemas.microsoft.com/office/powerpoint/2010/main" val="2072718379"/>
      </p:ext>
    </p:extLst>
  </p:cSld>
  <p:clrMapOvr>
    <a:masterClrMapping/>
  </p:clrMapOvr>
</p:sld>
</file>

<file path=ppt/theme/theme1.xml><?xml version="1.0" encoding="utf-8"?>
<a:theme xmlns:a="http://schemas.openxmlformats.org/drawingml/2006/main" name="Inhalt">
  <a:themeElements>
    <a:clrScheme name="Hochschule Pforzheim">
      <a:dk1>
        <a:srgbClr val="626254"/>
      </a:dk1>
      <a:lt1>
        <a:srgbClr val="FFFFFF"/>
      </a:lt1>
      <a:dk2>
        <a:srgbClr val="F5BC25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56CE5774-0CC8-5849-AA32-D3A79BD23BC3}"/>
    </a:ext>
  </a:extLst>
</a:theme>
</file>

<file path=ppt/theme/theme2.xml><?xml version="1.0" encoding="utf-8"?>
<a:theme xmlns:a="http://schemas.openxmlformats.org/drawingml/2006/main" name="Titel gra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AD4E58D8-A386-6F47-A6EB-BA46E050EC50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16_9_pra¦êsentation_nr_1_20180219</Template>
  <TotalTime>0</TotalTime>
  <Words>518</Words>
  <Application>Microsoft Office PowerPoint</Application>
  <PresentationFormat>Breitbild</PresentationFormat>
  <Paragraphs>111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Calibri</vt:lpstr>
      <vt:lpstr>Consolas</vt:lpstr>
      <vt:lpstr>Wingdings</vt:lpstr>
      <vt:lpstr>Inhalt</vt:lpstr>
      <vt:lpstr>Titel grau</vt:lpstr>
      <vt:lpstr>PowerPoint-Präsentation</vt:lpstr>
      <vt:lpstr>Software Entwicklung im Team vereinfacht!</vt:lpstr>
      <vt:lpstr>Versionskontrolle! Warum, und weshalb git?</vt:lpstr>
      <vt:lpstr>Strukturierung? Projektarchiv!</vt:lpstr>
      <vt:lpstr>Parallelität? Zweige (Branches)!</vt:lpstr>
      <vt:lpstr>Änderungen Zusammenführen! Wie?</vt:lpstr>
      <vt:lpstr>„Ich hab das schon behoben?!“ – Arbeiten im Team </vt:lpstr>
      <vt:lpstr>„Seit wann gibt es diese Funktion?“</vt:lpstr>
      <vt:lpstr>Automatische Datensicherung!</vt:lpstr>
      <vt:lpstr>Wartung - Kennzeichnen von Versionen</vt:lpstr>
      <vt:lpstr>Automatischer Workflow - Pull Requests</vt:lpstr>
      <vt:lpstr>Ziel der Projektarbeit</vt:lpstr>
      <vt:lpstr>Bilderquellen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Kamper, Cornelia</dc:creator>
  <cp:lastModifiedBy>Lennart Kaussen</cp:lastModifiedBy>
  <cp:revision>101</cp:revision>
  <cp:lastPrinted>2017-06-26T12:51:52Z</cp:lastPrinted>
  <dcterms:created xsi:type="dcterms:W3CDTF">2018-10-18T12:34:26Z</dcterms:created>
  <dcterms:modified xsi:type="dcterms:W3CDTF">2020-01-04T17:12:44Z</dcterms:modified>
</cp:coreProperties>
</file>

<file path=docProps/thumbnail.jpeg>
</file>